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59" r:id="rId3"/>
    <p:sldId id="384" r:id="rId4"/>
    <p:sldId id="289" r:id="rId5"/>
    <p:sldId id="258" r:id="rId6"/>
    <p:sldId id="405" r:id="rId7"/>
    <p:sldId id="465" r:id="rId8"/>
    <p:sldId id="438" r:id="rId9"/>
    <p:sldId id="288" r:id="rId10"/>
    <p:sldId id="452" r:id="rId11"/>
    <p:sldId id="727" r:id="rId12"/>
    <p:sldId id="467" r:id="rId13"/>
    <p:sldId id="406" r:id="rId14"/>
    <p:sldId id="388" r:id="rId15"/>
    <p:sldId id="389" r:id="rId16"/>
    <p:sldId id="466" r:id="rId17"/>
    <p:sldId id="385" r:id="rId18"/>
    <p:sldId id="381" r:id="rId19"/>
    <p:sldId id="464" r:id="rId20"/>
    <p:sldId id="450" r:id="rId21"/>
    <p:sldId id="449" r:id="rId22"/>
    <p:sldId id="439" r:id="rId23"/>
    <p:sldId id="291" r:id="rId24"/>
    <p:sldId id="290" r:id="rId25"/>
    <p:sldId id="400" r:id="rId26"/>
    <p:sldId id="401" r:id="rId27"/>
    <p:sldId id="402" r:id="rId28"/>
    <p:sldId id="403" r:id="rId29"/>
    <p:sldId id="457" r:id="rId30"/>
    <p:sldId id="440" r:id="rId31"/>
    <p:sldId id="330" r:id="rId32"/>
    <p:sldId id="390" r:id="rId33"/>
    <p:sldId id="331" r:id="rId34"/>
    <p:sldId id="395" r:id="rId35"/>
    <p:sldId id="396" r:id="rId36"/>
    <p:sldId id="404" r:id="rId37"/>
    <p:sldId id="332" r:id="rId38"/>
    <p:sldId id="333" r:id="rId39"/>
    <p:sldId id="728" r:id="rId40"/>
    <p:sldId id="461" r:id="rId41"/>
    <p:sldId id="729" r:id="rId42"/>
    <p:sldId id="441" r:id="rId43"/>
    <p:sldId id="391" r:id="rId44"/>
    <p:sldId id="392" r:id="rId45"/>
    <p:sldId id="393" r:id="rId46"/>
    <p:sldId id="459" r:id="rId47"/>
    <p:sldId id="460" r:id="rId48"/>
    <p:sldId id="458" r:id="rId49"/>
    <p:sldId id="394" r:id="rId50"/>
    <p:sldId id="442" r:id="rId51"/>
    <p:sldId id="382" r:id="rId52"/>
    <p:sldId id="399" r:id="rId53"/>
    <p:sldId id="730" r:id="rId54"/>
    <p:sldId id="398" r:id="rId55"/>
    <p:sldId id="444" r:id="rId56"/>
    <p:sldId id="383" r:id="rId57"/>
    <p:sldId id="445" r:id="rId58"/>
    <p:sldId id="386" r:id="rId59"/>
    <p:sldId id="462" r:id="rId60"/>
    <p:sldId id="387" r:id="rId61"/>
    <p:sldId id="453" r:id="rId62"/>
    <p:sldId id="397" r:id="rId63"/>
    <p:sldId id="463" r:id="rId64"/>
    <p:sldId id="446" r:id="rId65"/>
    <p:sldId id="447" r:id="rId66"/>
    <p:sldId id="448" r:id="rId67"/>
    <p:sldId id="454" r:id="rId68"/>
    <p:sldId id="40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A6CE-C399-77C7-8A80-C0C96A8D4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BBA14-736B-6341-01CD-01A750BF9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3DB22-900F-F6AB-E62B-B6774A85D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A9CD-B972-4F07-C4E8-B0BE22D21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6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hyperlink" Target="https://scikit-image.org/docs/stable/api/skimage.color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motiontech.com/video/video/21238695/john-deere-autonomous-tractor-benefits-from-deep-learning-and-computer-vision" TargetMode="External"/><Relationship Id="rId2" Type="http://schemas.openxmlformats.org/officeDocument/2006/relationships/hyperlink" Target="https://www.youtube.com/watch?v=tSdIgGin_r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hyperlink" Target="https://www.deere.com/assets/images/common/autonomous-r4i016906-r1-tractor-876x630.jpg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2026,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756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" y="1468265"/>
            <a:ext cx="10515600" cy="5024609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00" dirty="0">
                <a:solidFill>
                  <a:srgbClr val="000000"/>
                </a:solidFill>
                <a:latin typeface="Gill Sans MT" panose="020B0502020104020203" pitchFamily="34" charset="0"/>
              </a:rPr>
              <a:t>5 years as Harvard TA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0" indent="0" algn="l">
              <a:buNone/>
            </a:pPr>
            <a:r>
              <a:rPr lang="en-US" sz="3100" dirty="0">
                <a:solidFill>
                  <a:srgbClr val="000000"/>
                </a:solidFill>
                <a:latin typeface="Gill Sans MT" panose="020B0502020104020203" pitchFamily="34" charset="0"/>
              </a:rPr>
              <a:t>Education: </a:t>
            </a:r>
            <a:endParaRPr lang="en-US" sz="3100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marL="0" indent="0" algn="l">
              <a:buNone/>
            </a:pPr>
            <a:b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r>
              <a:rPr lang="en-US" sz="31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 Experience: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Current: 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Principle Technical Program Manage at Walmart, building automation for the global payroll 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Previous:  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at Nvidia as Sr TPM building cloud products, Oracle OCI as Principle TPM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CE2B5B-E165-AFE7-3BF6-9F765556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About your TA: Jacqueline Hardy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3D9F3-C1CB-AE91-44FA-A9A184CF4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Bachelor of Liberal Arts from Harvard Extension School, Major: International Relations, Minors: Government, Statistics – March 2018</a:t>
            </a:r>
          </a:p>
          <a:p>
            <a:r>
              <a:rPr lang="en-US" dirty="0"/>
              <a:t>Master of Liberal Arts from Harvard Extension School in Data Science – May 2024</a:t>
            </a:r>
          </a:p>
          <a:p>
            <a:r>
              <a:rPr lang="en-US" dirty="0"/>
              <a:t>7 years in Consumer Electronics (LG Electronics &amp; </a:t>
            </a:r>
            <a:r>
              <a:rPr lang="en-US" dirty="0" err="1"/>
              <a:t>SharkNinja</a:t>
            </a:r>
            <a:r>
              <a:rPr lang="en-US" dirty="0"/>
              <a:t>)</a:t>
            </a:r>
          </a:p>
          <a:p>
            <a:r>
              <a:rPr lang="en-US" dirty="0"/>
              <a:t>Data Science &amp; AI Compliance Consultant (JH </a:t>
            </a:r>
            <a:r>
              <a:rPr lang="en-US" dirty="0" err="1"/>
              <a:t>DataStudio</a:t>
            </a:r>
            <a:r>
              <a:rPr lang="en-US" dirty="0"/>
              <a:t>)</a:t>
            </a:r>
          </a:p>
          <a:p>
            <a:r>
              <a:rPr lang="en-US" dirty="0"/>
              <a:t>TA at Harvard Extension School – 2025, 2026</a:t>
            </a:r>
          </a:p>
          <a:p>
            <a:r>
              <a:rPr lang="en-US" dirty="0"/>
              <a:t>Love traveling with my bestie ☺ and aerial acrobatics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9248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1C2B-BFA5-EF89-1A92-3DA71B09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4F75-2F69-E3F0-8214-F210D95A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Melahat Tayli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5C4C-D3AC-E3E5-6656-414D85CE7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068429" cy="4731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Academic foundation in Chemistry (BSc, MSc)</a:t>
            </a:r>
          </a:p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PhD in Polymer Engineering &amp; Science</a:t>
            </a:r>
          </a:p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Transitioned into Data Science; completing ALM in Data Science at Harvard Extension School (Feb 2026)</a:t>
            </a:r>
          </a:p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6 years of research experience in academia &amp; industry</a:t>
            </a:r>
          </a:p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Enjoys creating supportive, engaging, and student-centered learning environments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0BADD-93E9-4D70-E14D-DB0181A32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630" y="153122"/>
            <a:ext cx="3139238" cy="36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39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pPr lvl="1"/>
            <a:r>
              <a:rPr lang="en-US" dirty="0"/>
              <a:t>Generative models are now having a significant impact on many tasks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 and graduate credit projects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for a task requires understanding of theory</a:t>
            </a:r>
          </a:p>
          <a:p>
            <a:r>
              <a:rPr lang="en-US" dirty="0"/>
              <a:t>Goal is for you to gain working understanding of theory for algorithms you apply now and in the future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the latest AI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80CA9-28D7-C57F-ED21-101CB8324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AE56-A787-19F8-2D06-64A41992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951-B1AE-9BD5-E22E-CDFFBA03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Organization of lessons</a:t>
            </a:r>
          </a:p>
          <a:p>
            <a:r>
              <a:rPr lang="en-US" dirty="0"/>
              <a:t>First 7 weeks basic building blocks of CV</a:t>
            </a:r>
          </a:p>
          <a:p>
            <a:pPr lvl="1"/>
            <a:r>
              <a:rPr lang="en-US" dirty="0"/>
              <a:t>Properties of images and filtering, Lessons 1, 2</a:t>
            </a:r>
          </a:p>
          <a:p>
            <a:pPr lvl="1"/>
            <a:r>
              <a:rPr lang="en-US" dirty="0"/>
              <a:t>Deep neural nets, MLP, CNN, transformers for CV, Lessons 3, 4, 5</a:t>
            </a:r>
          </a:p>
          <a:p>
            <a:pPr lvl="1"/>
            <a:r>
              <a:rPr lang="en-US" dirty="0"/>
              <a:t>Generative models, Lessons 6, 7</a:t>
            </a:r>
          </a:p>
          <a:p>
            <a:r>
              <a:rPr lang="en-US" dirty="0"/>
              <a:t>Specific CV tasks discussed in second part of course</a:t>
            </a:r>
          </a:p>
          <a:p>
            <a:pPr lvl="1"/>
            <a:r>
              <a:rPr lang="en-US" dirty="0"/>
              <a:t>Object detection and image segmentation, Lessons 8, 9</a:t>
            </a:r>
          </a:p>
          <a:p>
            <a:pPr lvl="1"/>
            <a:r>
              <a:rPr lang="en-US" dirty="0"/>
              <a:t>Projections, image stitching,  3D models and optical flow, Lesson 10, 11, 12, 13</a:t>
            </a:r>
          </a:p>
          <a:p>
            <a:pPr lvl="1"/>
            <a:r>
              <a:rPr lang="en-US" dirty="0"/>
              <a:t>Other topics TBD as time </a:t>
            </a:r>
            <a:r>
              <a:rPr lang="en-US" dirty="0" err="1"/>
              <a:t>premits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Elgendy, Manning, 2020</a:t>
            </a:r>
            <a:endParaRPr lang="en-US" dirty="0"/>
          </a:p>
          <a:p>
            <a:pPr lvl="1"/>
            <a:r>
              <a:rPr lang="en-US" dirty="0"/>
              <a:t>Available on Harvard Library reserve in Canvas</a:t>
            </a:r>
          </a:p>
          <a:p>
            <a:pPr marL="0" indent="0">
              <a:buNone/>
            </a:pPr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Image segmentation </a:t>
            </a:r>
          </a:p>
          <a:p>
            <a:r>
              <a:rPr lang="en-US" dirty="0"/>
              <a:t>3D depth estimation</a:t>
            </a:r>
          </a:p>
          <a:p>
            <a:r>
              <a:rPr lang="en-US" dirty="0"/>
              <a:t>Image generation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code and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repones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Or, use email – addresses in the welcome message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One-on-one meetings can be arranged on demand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5 days late - less 20% </a:t>
            </a:r>
          </a:p>
          <a:p>
            <a:pPr lvl="1"/>
            <a:r>
              <a:rPr lang="en-US" dirty="0"/>
              <a:t>More than 5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Representations of digital image data</a:t>
            </a:r>
          </a:p>
          <a:p>
            <a:r>
              <a:rPr lang="en-US" dirty="0"/>
              <a:t>Sampling digital image data and the effects of aliasing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industrial, agriculture,… </a:t>
            </a:r>
          </a:p>
          <a:p>
            <a:r>
              <a:rPr lang="en-US" dirty="0"/>
              <a:t>Specialized – scientific imaging, e.g. electron </a:t>
            </a:r>
            <a:r>
              <a:rPr lang="en-US" dirty="0" err="1"/>
              <a:t>microsope</a:t>
            </a:r>
            <a:endParaRPr lang="en-US" dirty="0"/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An optical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665" y="2806735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6184359" y="6398089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better the focus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70770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91" y="3565001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With recent technical advances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current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in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(X, Y) and luminance (Z)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saturation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for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 vector: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30CA8-B0D6-C6B7-CEBE-3D8805D9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3571298-C3F0-487F-E568-4F490A728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Image Preprocessing Overview</a:t>
            </a:r>
          </a:p>
        </p:txBody>
      </p:sp>
    </p:spTree>
    <p:extLst>
      <p:ext uri="{BB962C8B-B14F-4D97-AF65-F5344CB8AC3E}">
        <p14:creationId xmlns:p14="http://schemas.microsoft.com/office/powerpoint/2010/main" val="311336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5028-3C0C-EC9A-632B-833872658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1B8D0A-C721-38D4-3C64-5C09E32987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computer vision pipelines require image preprocessing </a:t>
            </a:r>
          </a:p>
          <a:p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Multiple preprocessing steps are typically applied before using an machine learning model</a:t>
            </a:r>
          </a:p>
          <a:p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ML model performance is never better than what image quality allows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FBE01-04C0-86C6-CB3A-BBC0BC8A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Preprocessing Images</a:t>
            </a:r>
            <a:endParaRPr lang="en-US" dirty="0">
              <a:latin typeface="Sego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73258-A2A0-4B8B-F2A1-37AE1289AD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4" y="4380453"/>
            <a:ext cx="1483778" cy="1217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BA39F-40C8-1476-084B-DBE70C9A0AC8}"/>
              </a:ext>
            </a:extLst>
          </p:cNvPr>
          <p:cNvSpPr txBox="1"/>
          <p:nvPr/>
        </p:nvSpPr>
        <p:spPr>
          <a:xfrm>
            <a:off x="439752" y="5687861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80C31E2-9181-8799-2A15-9674E6827C29}"/>
              </a:ext>
            </a:extLst>
          </p:cNvPr>
          <p:cNvSpPr/>
          <p:nvPr/>
        </p:nvSpPr>
        <p:spPr>
          <a:xfrm>
            <a:off x="1924448" y="4730679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C1CD4-1653-6152-5B7F-B0B07C4EA608}"/>
              </a:ext>
            </a:extLst>
          </p:cNvPr>
          <p:cNvSpPr/>
          <p:nvPr/>
        </p:nvSpPr>
        <p:spPr>
          <a:xfrm>
            <a:off x="2298753" y="3703614"/>
            <a:ext cx="3448028" cy="2621478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Image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Size adjustment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Noise 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Contrast 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Color adjustment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6BFEAA-24EC-571A-5ACB-FA51A7AFF0A1}"/>
              </a:ext>
            </a:extLst>
          </p:cNvPr>
          <p:cNvSpPr/>
          <p:nvPr/>
        </p:nvSpPr>
        <p:spPr>
          <a:xfrm>
            <a:off x="8059601" y="3684989"/>
            <a:ext cx="2449290" cy="2621478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DDFA9-F47E-1899-A27D-108D4618BE4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76" y="4306351"/>
            <a:ext cx="1483778" cy="1217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8EF456-B58A-AEF6-8145-F0FAC4BCA377}"/>
              </a:ext>
            </a:extLst>
          </p:cNvPr>
          <p:cNvSpPr txBox="1"/>
          <p:nvPr/>
        </p:nvSpPr>
        <p:spPr>
          <a:xfrm>
            <a:off x="6261824" y="5613759"/>
            <a:ext cx="139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Prepared Image</a:t>
            </a:r>
            <a:endParaRPr lang="en-US" sz="2400" b="1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CB0756-4CD4-60B8-9B82-A9FC2179D186}"/>
              </a:ext>
            </a:extLst>
          </p:cNvPr>
          <p:cNvSpPr/>
          <p:nvPr/>
        </p:nvSpPr>
        <p:spPr>
          <a:xfrm>
            <a:off x="7746520" y="465657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F29CA-F21C-C2D9-EA0A-60D424F8F384}"/>
              </a:ext>
            </a:extLst>
          </p:cNvPr>
          <p:cNvSpPr txBox="1"/>
          <p:nvPr/>
        </p:nvSpPr>
        <p:spPr>
          <a:xfrm>
            <a:off x="10768141" y="4605328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19EA96-B62A-2B4B-16F9-BB58B4D8EF11}"/>
              </a:ext>
            </a:extLst>
          </p:cNvPr>
          <p:cNvSpPr/>
          <p:nvPr/>
        </p:nvSpPr>
        <p:spPr>
          <a:xfrm>
            <a:off x="10581167" y="462200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3B4515-D6F9-8091-B9ED-D84E00396D5F}"/>
              </a:ext>
            </a:extLst>
          </p:cNvPr>
          <p:cNvSpPr/>
          <p:nvPr/>
        </p:nvSpPr>
        <p:spPr>
          <a:xfrm>
            <a:off x="5888902" y="472531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9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Image sampling rate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video, sampling rate must be sufficient for temporal and spatial resolution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Simple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B3D23-4135-7204-C836-3638423B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" y="3428999"/>
            <a:ext cx="10290179" cy="3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208189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Preprocessing Image Basics</a:t>
            </a:r>
          </a:p>
          <a:p>
            <a:pPr algn="ctr"/>
            <a:r>
              <a:rPr lang="en-US" sz="4400" b="1" dirty="0"/>
              <a:t>Resizing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Convolutional neural networks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  <a:p>
            <a:pPr lvl="1"/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D8E04-EB3C-B3DE-68BC-832E70B5D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368B04A-6EE8-4BCF-77AC-FCE830290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400" b="1" dirty="0"/>
              <a:t>Preprocessing Image Basics</a:t>
            </a:r>
          </a:p>
          <a:p>
            <a:pPr algn="ctr"/>
            <a:r>
              <a:rPr lang="en-US" sz="4400" b="1" dirty="0"/>
              <a:t>Contrast Improvement</a:t>
            </a:r>
          </a:p>
        </p:txBody>
      </p:sp>
    </p:spTree>
    <p:extLst>
      <p:ext uri="{BB962C8B-B14F-4D97-AF65-F5344CB8AC3E}">
        <p14:creationId xmlns:p14="http://schemas.microsoft.com/office/powerpoint/2010/main" val="1181728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well-defined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scientific and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https://heartbeat.comet.ml/introduction-to-basic-object-detection-algorithms-b77295a95a63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shifts the mode of the histogram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Transform to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representation with explicit intensity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intensity (value) of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pPr lvl="1"/>
            <a:r>
              <a:rPr lang="en-US" dirty="0"/>
              <a:t>Pinhole camera model</a:t>
            </a:r>
          </a:p>
          <a:p>
            <a:r>
              <a:rPr lang="en-US" dirty="0"/>
              <a:t>Several possible representations for digital images</a:t>
            </a:r>
          </a:p>
          <a:p>
            <a:pPr lvl="1"/>
            <a:r>
              <a:rPr lang="en-US" dirty="0"/>
              <a:t>Color and intensity</a:t>
            </a:r>
          </a:p>
          <a:p>
            <a:r>
              <a:rPr lang="en-US" dirty="0"/>
              <a:t>Digital image data sampling and aliasing effects</a:t>
            </a:r>
          </a:p>
          <a:p>
            <a:pPr lvl="1"/>
            <a:r>
              <a:rPr lang="en-US" dirty="0"/>
              <a:t>Sample rate must be above Shannon-Nyquist limit</a:t>
            </a:r>
          </a:p>
          <a:p>
            <a:r>
              <a:rPr lang="en-US" dirty="0"/>
              <a:t>Basic image preprocessing </a:t>
            </a:r>
          </a:p>
          <a:p>
            <a:pPr lvl="1"/>
            <a:r>
              <a:rPr lang="en-US" dirty="0"/>
              <a:t>Resize, filter, adjust the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B39B-5877-8B45-B783-5C1A22D0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D87-D684-BFCC-C0B3-D136C99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CV in Agriculture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7431-EA3D-4F0C-66AE-4078A31B97FE}"/>
              </a:ext>
            </a:extLst>
          </p:cNvPr>
          <p:cNvSpPr txBox="1"/>
          <p:nvPr/>
        </p:nvSpPr>
        <p:spPr>
          <a:xfrm>
            <a:off x="701263" y="5353093"/>
            <a:ext cx="1087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Autonomous tractor uses CV and GPS for navigation and safety</a:t>
            </a:r>
          </a:p>
          <a:p>
            <a:r>
              <a:rPr lang="en-US" sz="2000" dirty="0"/>
              <a:t>See demonstration video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and discussion of CV and other AI used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</p:txBody>
      </p:sp>
      <p:pic>
        <p:nvPicPr>
          <p:cNvPr id="1026" name="Picture 2" descr="A closer look at the larger 9RX autonomous tractor in an open field.">
            <a:extLst>
              <a:ext uri="{FF2B5EF4-FFF2-40B4-BE49-F238E27FC236}">
                <a16:creationId xmlns:a16="http://schemas.microsoft.com/office/drawing/2014/main" id="{389F5CD7-1226-A41B-E592-C8BA51F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7" y="845943"/>
            <a:ext cx="5427009" cy="39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A478D-A44B-C35D-B481-A4D4EF8FD3BD}"/>
              </a:ext>
            </a:extLst>
          </p:cNvPr>
          <p:cNvSpPr txBox="1"/>
          <p:nvPr/>
        </p:nvSpPr>
        <p:spPr>
          <a:xfrm>
            <a:off x="4416015" y="4860874"/>
            <a:ext cx="39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Picture Credit, John Deere &amp; Company.</a:t>
            </a:r>
            <a:endParaRPr lang="en-US" dirty="0"/>
          </a:p>
        </p:txBody>
      </p:sp>
      <p:pic>
        <p:nvPicPr>
          <p:cNvPr id="1028" name="Picture 4" descr="Exterior view of the autonomous 8R tractor cab.">
            <a:extLst>
              <a:ext uri="{FF2B5EF4-FFF2-40B4-BE49-F238E27FC236}">
                <a16:creationId xmlns:a16="http://schemas.microsoft.com/office/drawing/2014/main" id="{94F45DFF-0927-9EB5-F944-2B8BBD44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67" y="926335"/>
            <a:ext cx="4817333" cy="27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638C-0667-9D9A-1D4F-78437A0B9389}"/>
              </a:ext>
            </a:extLst>
          </p:cNvPr>
          <p:cNvSpPr txBox="1"/>
          <p:nvPr/>
        </p:nvSpPr>
        <p:spPr>
          <a:xfrm>
            <a:off x="6984401" y="3795045"/>
            <a:ext cx="48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Stereo camera pairs surround cab</a:t>
            </a:r>
          </a:p>
        </p:txBody>
      </p:sp>
    </p:spTree>
    <p:extLst>
      <p:ext uri="{BB962C8B-B14F-4D97-AF65-F5344CB8AC3E}">
        <p14:creationId xmlns:p14="http://schemas.microsoft.com/office/powerpoint/2010/main" val="356780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7" y="1295835"/>
            <a:ext cx="8168835" cy="5355772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800" b="0" dirty="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42CD4-C141-02EC-25C6-E3A43798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38" y="446017"/>
            <a:ext cx="3632018" cy="29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13495</TotalTime>
  <Words>3798</Words>
  <Application>Microsoft Office PowerPoint</Application>
  <PresentationFormat>Widescreen</PresentationFormat>
  <Paragraphs>673</Paragraphs>
  <Slides>68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CV in Agriculture </vt:lpstr>
      <vt:lpstr>PowerPoint Presentation</vt:lpstr>
      <vt:lpstr>About your Instructor: Steve Elston</vt:lpstr>
      <vt:lpstr>Teaching Assistant: Tatyana Boland </vt:lpstr>
      <vt:lpstr>About your TA: Jacqueline Hardy</vt:lpstr>
      <vt:lpstr>Teaching Assistant: Melahat Tayli </vt:lpstr>
      <vt:lpstr>About this course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Preprocessing Images</vt:lpstr>
      <vt:lpstr>Preprocessing Images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Resizing Images</vt:lpstr>
      <vt:lpstr>Resizing Images</vt:lpstr>
      <vt:lpstr>PowerPoint Presentation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330</cp:revision>
  <dcterms:created xsi:type="dcterms:W3CDTF">2021-08-27T17:28:01Z</dcterms:created>
  <dcterms:modified xsi:type="dcterms:W3CDTF">2026-01-29T01:32:28Z</dcterms:modified>
</cp:coreProperties>
</file>